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6"/>
  </p:notesMasterIdLst>
  <p:handoutMasterIdLst>
    <p:handoutMasterId r:id="rId17"/>
  </p:handoutMasterIdLst>
  <p:sldIdLst>
    <p:sldId id="259" r:id="rId2"/>
    <p:sldId id="289" r:id="rId3"/>
    <p:sldId id="288" r:id="rId4"/>
    <p:sldId id="291" r:id="rId5"/>
    <p:sldId id="318" r:id="rId6"/>
    <p:sldId id="301" r:id="rId7"/>
    <p:sldId id="294" r:id="rId8"/>
    <p:sldId id="292" r:id="rId9"/>
    <p:sldId id="317" r:id="rId10"/>
    <p:sldId id="313" r:id="rId11"/>
    <p:sldId id="315" r:id="rId12"/>
    <p:sldId id="314" r:id="rId13"/>
    <p:sldId id="309" r:id="rId14"/>
    <p:sldId id="311" r:id="rId15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E3900"/>
    <a:srgbClr val="454444"/>
    <a:srgbClr val="DA4E00"/>
    <a:srgbClr val="A73811"/>
    <a:srgbClr val="E95C27"/>
    <a:srgbClr val="E85117"/>
    <a:srgbClr val="800000"/>
    <a:srgbClr val="AE350A"/>
    <a:srgbClr val="6A6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01" autoAdjust="0"/>
    <p:restoredTop sz="97286" autoAdjust="0"/>
  </p:normalViewPr>
  <p:slideViewPr>
    <p:cSldViewPr>
      <p:cViewPr>
        <p:scale>
          <a:sx n="125" d="100"/>
          <a:sy n="125" d="100"/>
        </p:scale>
        <p:origin x="-12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114"/>
      </p:cViewPr>
      <p:guideLst>
        <p:guide orient="horz" pos="3110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объектов 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дорожного сервиса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видам 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предоставляемых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 на них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36352366743831"/>
          <c:y val="0.25840731501213671"/>
          <c:w val="0.74049283639686292"/>
          <c:h val="0.586714902047920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Объекты дорожного сервиса по типу предоставляемых услуг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/>
              </a:solidFill>
            </c:spPr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8.0816396496167883E-2"/>
                  <c:y val="-7.348052597330452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4970146039700869E-2"/>
                  <c:y val="4.87971875178852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3153533720758968E-2"/>
                  <c:y val="4.219144000834924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164102282832793E-2"/>
                  <c:y val="3.730717954415321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4609811845762065E-2"/>
                  <c:y val="-3.90215189765239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3038629766146315"/>
                  <c:y val="-3.34266310477287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АЗС</c:v>
                </c:pt>
                <c:pt idx="1">
                  <c:v>Пункты питания</c:v>
                </c:pt>
                <c:pt idx="2">
                  <c:v>Гостиницы/      Мотели</c:v>
                </c:pt>
                <c:pt idx="3">
                  <c:v>Магазины</c:v>
                </c:pt>
                <c:pt idx="4">
                  <c:v>СТО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0.33</c:v>
                </c:pt>
                <c:pt idx="1">
                  <c:v>0.25</c:v>
                </c:pt>
                <c:pt idx="2">
                  <c:v>7.0000000000000007E-2</c:v>
                </c:pt>
                <c:pt idx="3">
                  <c:v>0.24</c:v>
                </c:pt>
                <c:pt idx="4">
                  <c:v>0.06</c:v>
                </c:pt>
                <c:pt idx="5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accent6">
          <a:lumMod val="75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1582" cy="493634"/>
          </a:xfrm>
          <a:prstGeom prst="rect">
            <a:avLst/>
          </a:prstGeom>
        </p:spPr>
        <p:txBody>
          <a:bodyPr vert="horz" lIns="90949" tIns="45475" rIns="90949" bIns="45475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634"/>
          </a:xfrm>
          <a:prstGeom prst="rect">
            <a:avLst/>
          </a:prstGeom>
        </p:spPr>
        <p:txBody>
          <a:bodyPr vert="horz" lIns="90949" tIns="45475" rIns="90949" bIns="45475" rtlCol="0"/>
          <a:lstStyle>
            <a:lvl1pPr algn="r">
              <a:defRPr sz="1200"/>
            </a:lvl1pPr>
          </a:lstStyle>
          <a:p>
            <a:fld id="{DB1F6360-69BB-4372-8458-382706B5AF0F}" type="datetimeFigureOut">
              <a:rPr lang="ru-RU" smtClean="0"/>
              <a:pPr/>
              <a:t>30.03.2015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7316"/>
            <a:ext cx="2921582" cy="493634"/>
          </a:xfrm>
          <a:prstGeom prst="rect">
            <a:avLst/>
          </a:prstGeom>
        </p:spPr>
        <p:txBody>
          <a:bodyPr vert="horz" lIns="90949" tIns="45475" rIns="90949" bIns="4547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8971" y="9377316"/>
            <a:ext cx="2921582" cy="493634"/>
          </a:xfrm>
          <a:prstGeom prst="rect">
            <a:avLst/>
          </a:prstGeom>
        </p:spPr>
        <p:txBody>
          <a:bodyPr vert="horz" lIns="90949" tIns="45475" rIns="90949" bIns="45475" rtlCol="0" anchor="b"/>
          <a:lstStyle>
            <a:lvl1pPr algn="r">
              <a:defRPr sz="1200"/>
            </a:lvl1pPr>
          </a:lstStyle>
          <a:p>
            <a:fld id="{6384889A-9C13-4072-943C-D42E1F74F77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93391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1582" cy="493634"/>
          </a:xfrm>
          <a:prstGeom prst="rect">
            <a:avLst/>
          </a:prstGeom>
        </p:spPr>
        <p:txBody>
          <a:bodyPr vert="horz" lIns="90949" tIns="45475" rIns="90949" bIns="45475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4"/>
          </a:xfrm>
          <a:prstGeom prst="rect">
            <a:avLst/>
          </a:prstGeom>
        </p:spPr>
        <p:txBody>
          <a:bodyPr vert="horz" lIns="90949" tIns="45475" rIns="90949" bIns="45475" rtlCol="0"/>
          <a:lstStyle>
            <a:lvl1pPr algn="r">
              <a:defRPr sz="1200"/>
            </a:lvl1pPr>
          </a:lstStyle>
          <a:p>
            <a:fld id="{9598D13C-572C-463B-8C04-E00F65C52A68}" type="datetimeFigureOut">
              <a:rPr lang="ru-RU" smtClean="0"/>
              <a:pPr/>
              <a:t>30.03.2015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871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49" tIns="45475" rIns="90949" bIns="4547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21"/>
            <a:ext cx="5393690" cy="4442699"/>
          </a:xfrm>
          <a:prstGeom prst="rect">
            <a:avLst/>
          </a:prstGeom>
        </p:spPr>
        <p:txBody>
          <a:bodyPr vert="horz" lIns="90949" tIns="45475" rIns="90949" bIns="4547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6"/>
            <a:ext cx="2921582" cy="493634"/>
          </a:xfrm>
          <a:prstGeom prst="rect">
            <a:avLst/>
          </a:prstGeom>
        </p:spPr>
        <p:txBody>
          <a:bodyPr vert="horz" lIns="90949" tIns="45475" rIns="90949" bIns="4547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4"/>
          </a:xfrm>
          <a:prstGeom prst="rect">
            <a:avLst/>
          </a:prstGeom>
        </p:spPr>
        <p:txBody>
          <a:bodyPr vert="horz" lIns="90949" tIns="45475" rIns="90949" bIns="45475" rtlCol="0" anchor="b"/>
          <a:lstStyle>
            <a:lvl1pPr algn="r">
              <a:defRPr sz="1200"/>
            </a:lvl1pPr>
          </a:lstStyle>
          <a:p>
            <a:fld id="{0F99D84F-BA74-411F-A913-DCA1427A68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56889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D84F-BA74-411F-A913-DCA1427A6827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598D13C-572C-463B-8C04-E00F65C52A68}" type="datetimeFigureOut">
              <a:rPr lang="ru-RU" smtClean="0"/>
              <a:pPr/>
              <a:t>30.03.2015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5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20" y="857232"/>
            <a:ext cx="7572428" cy="228601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PromtImperial" pitchFamily="34" charset="0"/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484000" y="3143248"/>
            <a:ext cx="6400800" cy="92869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</a:bodyPr>
          <a:lstStyle>
            <a:lvl1pPr marL="0" indent="0" algn="r" defTabSz="854075" rtl="0" eaLnBrk="0" fontAlgn="base" hangingPunct="0">
              <a:spcBef>
                <a:spcPts val="0"/>
              </a:spcBef>
              <a:spcAft>
                <a:spcPct val="0"/>
              </a:spcAft>
              <a:buNone/>
              <a:defRPr lang="ru-RU" sz="12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PromtImperial" pitchFamily="34" charset="0"/>
                <a:ea typeface="+mn-ea"/>
                <a:cs typeface="+mn-cs"/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subtitle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5720" y="3141660"/>
            <a:ext cx="8572560" cy="1588"/>
          </a:xfrm>
          <a:prstGeom prst="line">
            <a:avLst/>
          </a:prstGeom>
          <a:ln>
            <a:solidFill>
              <a:srgbClr val="FF6600"/>
            </a:solidFill>
          </a:ln>
          <a:effectLst>
            <a:outerShdw blurRad="63500" dist="25400" dir="5400000" rotWithShape="0">
              <a:srgbClr val="6A6667"/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46662"/>
            <a:ext cx="2971800" cy="61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71414"/>
            <a:ext cx="1828800" cy="3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4282" y="288925"/>
            <a:ext cx="8628063" cy="990600"/>
          </a:xfrm>
        </p:spPr>
        <p:txBody>
          <a:bodyPr/>
          <a:lstStyle>
            <a:lvl1pPr>
              <a:defRPr sz="2000">
                <a:latin typeface="PromtImpe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 b="1"/>
            </a:lvl1pPr>
          </a:lstStyle>
          <a:p>
            <a:pPr>
              <a:defRPr/>
            </a:pPr>
            <a:fld id="{F358A267-C7D5-48B6-9ED3-C59B4A4BD6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8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71414"/>
            <a:ext cx="1828800" cy="3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 userDrawn="1"/>
        </p:nvSpPr>
        <p:spPr>
          <a:xfrm>
            <a:off x="428596" y="2060438"/>
            <a:ext cx="2160000" cy="14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18000" anchor="ctr" anchorCtr="0">
            <a:noAutofit/>
          </a:bodyPr>
          <a:lstStyle/>
          <a:p>
            <a:pPr marL="85725">
              <a:spcAft>
                <a:spcPts val="300"/>
              </a:spcAft>
            </a:pPr>
            <a:r>
              <a:rPr lang="ru-RU" sz="1200" b="1" dirty="0" smtClean="0">
                <a:cs typeface="Times New Roman" pitchFamily="18" charset="0"/>
              </a:rPr>
              <a:t>Образец текста</a:t>
            </a:r>
          </a:p>
          <a:p>
            <a:pPr marL="180975">
              <a:spcAft>
                <a:spcPts val="300"/>
              </a:spcAft>
            </a:pPr>
            <a:r>
              <a:rPr lang="ru-RU" sz="800" b="1" dirty="0" smtClean="0"/>
              <a:t>Образец текста</a:t>
            </a:r>
          </a:p>
          <a:p>
            <a:pPr marL="85725">
              <a:spcAft>
                <a:spcPts val="300"/>
              </a:spcAft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24000" y="1305000"/>
            <a:ext cx="8605718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72000" tIns="36000" rIns="72000" bIns="36000" anchor="t">
            <a:noAutofit/>
          </a:bodyPr>
          <a:lstStyle/>
          <a:p>
            <a:pPr marL="0" indent="0" algn="l" defTabSz="854075" rtl="0" eaLnBrk="0" fontAlgn="base" hangingPunct="0"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ru-RU" sz="1200" b="1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285720" y="5072074"/>
            <a:ext cx="8572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ru-RU" sz="1200" b="1" dirty="0" smtClean="0"/>
              <a:t>Образец текста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1000" dirty="0" smtClean="0"/>
              <a:t>Образец текста</a:t>
            </a:r>
          </a:p>
          <a:p>
            <a:pPr marL="180975" indent="-180975">
              <a:buFont typeface="Arial" pitchFamily="34" charset="0"/>
              <a:buChar char="•"/>
            </a:pPr>
            <a:endParaRPr lang="ru-RU" sz="1000" dirty="0" smtClean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214282" y="288925"/>
            <a:ext cx="8628063" cy="990600"/>
          </a:xfrm>
        </p:spPr>
        <p:txBody>
          <a:bodyPr/>
          <a:lstStyle>
            <a:lvl1pPr>
              <a:defRPr sz="2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1"/>
          </p:nvPr>
        </p:nvSpPr>
        <p:spPr>
          <a:xfrm>
            <a:off x="1714506" y="6500816"/>
            <a:ext cx="4000502" cy="357208"/>
          </a:xfrm>
          <a:prstGeom prst="rect">
            <a:avLst/>
          </a:prstGeom>
        </p:spPr>
        <p:txBody>
          <a:bodyPr tIns="18000" bIns="0"/>
          <a:lstStyle>
            <a:lvl1pPr marL="0" algn="l" defTabSz="914400" rtl="0" eaLnBrk="1" latinLnBrk="0" hangingPunct="1">
              <a:buNone/>
              <a:defRPr lang="ru-R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3C7C4-24CC-4250-9CDD-F0D7A56EBAD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E5C8-3EE8-485F-A5EB-A278C31DB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35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88925"/>
            <a:ext cx="86280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5325" y="6557986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C002A"/>
                </a:solidFill>
                <a:latin typeface="Arial" charset="0"/>
              </a:defRPr>
            </a:lvl1pPr>
          </a:lstStyle>
          <a:p>
            <a:pPr>
              <a:defRPr/>
            </a:pPr>
            <a:fld id="{9F7135C2-E364-48EF-8E33-D0E423645D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576000"/>
            <a:ext cx="7200000" cy="10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14480" y="6408000"/>
            <a:ext cx="7200000" cy="10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70" r:id="rId3"/>
    <p:sldLayoutId id="2147483673" r:id="rId4"/>
  </p:sldLayoutIdLst>
  <p:hf hdr="0" ftr="0" dt="0"/>
  <p:txStyles>
    <p:titleStyle>
      <a:lvl1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+mj-lt"/>
          <a:ea typeface="+mj-ea"/>
          <a:cs typeface="+mj-cs"/>
        </a:defRPr>
      </a:lvl1pPr>
      <a:lvl2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2pPr>
      <a:lvl3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3pPr>
      <a:lvl4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4pPr>
      <a:lvl5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5pPr>
      <a:lvl6pPr marL="4572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6pPr>
      <a:lvl7pPr marL="9144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7pPr>
      <a:lvl8pPr marL="13716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8pPr>
      <a:lvl9pPr marL="18288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9pPr>
    </p:titleStyle>
    <p:bodyStyle>
      <a:lvl1pPr marL="342900" indent="-342900" algn="l" defTabSz="854075" rtl="0" eaLnBrk="0" fontAlgn="base" hangingPunct="0">
        <a:spcBef>
          <a:spcPct val="50000"/>
        </a:spcBef>
        <a:spcAft>
          <a:spcPct val="0"/>
        </a:spcAft>
        <a:buChar char="•"/>
        <a:defRPr sz="1200" b="1">
          <a:solidFill>
            <a:schemeClr val="accent2"/>
          </a:solidFill>
          <a:latin typeface="+mn-lt"/>
          <a:ea typeface="+mn-ea"/>
          <a:cs typeface="+mn-cs"/>
        </a:defRPr>
      </a:lvl1pPr>
      <a:lvl2pPr marL="427038" indent="30163" algn="l" defTabSz="854075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Times New Roman" pitchFamily="18" charset="0"/>
        </a:defRPr>
      </a:lvl2pPr>
      <a:lvl3pPr marL="854075" indent="60325" algn="l" defTabSz="854075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Times New Roman" pitchFamily="18" charset="0"/>
        </a:defRPr>
      </a:lvl3pPr>
      <a:lvl4pPr marL="1279525" indent="92075" algn="l" defTabSz="854075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pitchFamily="18" charset="0"/>
        </a:defRPr>
      </a:lvl4pPr>
      <a:lvl5pPr marL="1706563" indent="122238" algn="l" defTabSz="854075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5pPr>
      <a:lvl6pPr marL="21637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6pPr>
      <a:lvl7pPr marL="26209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7pPr>
      <a:lvl8pPr marL="30781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8pPr>
      <a:lvl9pPr marL="35353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85720" y="785794"/>
            <a:ext cx="8606760" cy="2286016"/>
          </a:xfrm>
        </p:spPr>
        <p:txBody>
          <a:bodyPr/>
          <a:lstStyle/>
          <a:p>
            <a:pPr lvl="0" algn="ctr" defTabSz="977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«Мониторинг и оценка качества услуг, оказываемых на объектах дорожного сервиса. Определение потребности в строительстве и реконструкции объектов дорожного сервиса, в соответствии с требованиями Государственной компании «Российские автомобильные дороги»</a:t>
            </a:r>
            <a:endParaRPr lang="ru-RU" sz="2000" kern="12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14" descr="папк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5424659"/>
            <a:ext cx="5655397" cy="125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16633"/>
            <a:ext cx="8628063" cy="576064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Antique Olive" pitchFamily="34" charset="0"/>
              </a:rPr>
              <a:t>Мониторинг объектов </a:t>
            </a:r>
            <a:r>
              <a:rPr lang="ru-RU" sz="1800" dirty="0">
                <a:solidFill>
                  <a:schemeClr val="tx1"/>
                </a:solidFill>
                <a:latin typeface="Antique Olive" pitchFamily="34" charset="0"/>
              </a:rPr>
              <a:t>дорожного сервиса </a:t>
            </a:r>
            <a:r>
              <a:rPr lang="ru-RU" sz="1800" dirty="0" smtClean="0">
                <a:solidFill>
                  <a:schemeClr val="tx1"/>
                </a:solidFill>
                <a:latin typeface="Antique Olive" pitchFamily="34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Antique Olive" pitchFamily="34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Antique Olive" pitchFamily="34" charset="0"/>
              </a:rPr>
              <a:t>на </a:t>
            </a:r>
            <a:r>
              <a:rPr lang="ru-RU" sz="1800" dirty="0">
                <a:solidFill>
                  <a:schemeClr val="tx1"/>
                </a:solidFill>
                <a:latin typeface="Antique Olive" pitchFamily="34" charset="0"/>
              </a:rPr>
              <a:t>автомобильных дорогах Государственной компании: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5" y="980728"/>
            <a:ext cx="82809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Для достижения поставленных целей Государственная компания с привлечением общественных организаций (Ассоциации международных автомобильных перевозчиков, общероссийской общественной организации малого и среднего бизнеса «Опора России») и средств массовой </a:t>
            </a:r>
            <a:r>
              <a:rPr lang="ru-RU" dirty="0" smtClean="0"/>
              <a:t>информации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реализуются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полномочия  по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мониторингу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состояния объектов дорожного сервиса в границах полос отвода и придорожных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полос </a:t>
            </a:r>
            <a:r>
              <a:rPr lang="ru-RU" dirty="0" smtClean="0"/>
              <a:t>автомобильных дорог, </a:t>
            </a:r>
            <a:r>
              <a:rPr lang="ru-RU" dirty="0"/>
              <a:t>а также </a:t>
            </a:r>
            <a:r>
              <a:rPr lang="ru-RU" dirty="0" smtClean="0"/>
              <a:t>определению </a:t>
            </a:r>
            <a:r>
              <a:rPr lang="ru-RU" dirty="0"/>
              <a:t>потребностей в строительстве и реконструкции </a:t>
            </a:r>
            <a:r>
              <a:rPr lang="ru-RU" dirty="0" smtClean="0"/>
              <a:t>объектов </a:t>
            </a:r>
            <a:r>
              <a:rPr lang="ru-RU" dirty="0"/>
              <a:t>дорожного </a:t>
            </a:r>
            <a:r>
              <a:rPr lang="ru-RU" dirty="0" smtClean="0"/>
              <a:t>сервиса.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dirty="0" smtClean="0"/>
              <a:t>По результатам мониторингов объектов дорожного сервиса </a:t>
            </a:r>
            <a:br>
              <a:rPr lang="ru-RU" dirty="0" smtClean="0"/>
            </a:br>
            <a:r>
              <a:rPr lang="ru-RU" dirty="0" smtClean="0"/>
              <a:t>было выявлено следующее: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3635895" y="5877272"/>
            <a:ext cx="1512169" cy="432048"/>
          </a:xfrm>
          <a:prstGeom prst="downArrow">
            <a:avLst>
              <a:gd name="adj1" fmla="val 50000"/>
              <a:gd name="adj2" fmla="val 685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50930"/>
            <a:ext cx="115212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50930"/>
            <a:ext cx="135255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5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"/>
            <a:ext cx="8628063" cy="620688"/>
          </a:xfrm>
        </p:spPr>
        <p:txBody>
          <a:bodyPr/>
          <a:lstStyle/>
          <a:p>
            <a:r>
              <a:rPr lang="ru-RU" i="1" dirty="0">
                <a:solidFill>
                  <a:schemeClr val="tx1"/>
                </a:solidFill>
                <a:latin typeface="Antique Olive" pitchFamily="34" charset="0"/>
              </a:rPr>
              <a:t>Объекты дорожного сервиса на автомобильных </a:t>
            </a:r>
            <a:r>
              <a:rPr lang="ru-RU" i="1" dirty="0" smtClean="0">
                <a:solidFill>
                  <a:schemeClr val="tx1"/>
                </a:solidFill>
                <a:latin typeface="Antique Olive" pitchFamily="34" charset="0"/>
              </a:rPr>
              <a:t/>
            </a:r>
            <a:br>
              <a:rPr lang="ru-RU" i="1" dirty="0" smtClean="0">
                <a:solidFill>
                  <a:schemeClr val="tx1"/>
                </a:solidFill>
                <a:latin typeface="Antique Olive" pitchFamily="34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ntique Olive" pitchFamily="34" charset="0"/>
              </a:rPr>
              <a:t>дорогах </a:t>
            </a:r>
            <a:r>
              <a:rPr lang="ru-RU" i="1" dirty="0">
                <a:solidFill>
                  <a:schemeClr val="tx1"/>
                </a:solidFill>
                <a:latin typeface="Antique Olive" pitchFamily="34" charset="0"/>
              </a:rPr>
              <a:t>Государственной компании:</a:t>
            </a:r>
            <a:r>
              <a:rPr lang="ru-RU" i="1" dirty="0">
                <a:solidFill>
                  <a:schemeClr val="tx1"/>
                </a:solidFill>
              </a:rPr>
              <a:t/>
            </a:r>
            <a:br>
              <a:rPr lang="ru-RU" i="1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0473" y="764704"/>
            <a:ext cx="864096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По результатам мониторинга был отмечен ряд нарушений при обустройстве объектов дорожного сервиса, создающих угрозу безопасности дорожного движения: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Около 70% </a:t>
            </a:r>
            <a:r>
              <a:rPr lang="ru-RU" sz="1600" dirty="0"/>
              <a:t>объектов дорожного сервиса при формальном </a:t>
            </a:r>
            <a:r>
              <a:rPr lang="ru-RU" sz="1600" dirty="0" smtClean="0"/>
              <a:t>соответствии</a:t>
            </a:r>
          </a:p>
          <a:p>
            <a:pPr lvl="0"/>
            <a:r>
              <a:rPr lang="ru-RU" sz="1600" dirty="0" smtClean="0"/>
              <a:t>составу </a:t>
            </a:r>
            <a:r>
              <a:rPr lang="ru-RU" sz="1600" dirty="0"/>
              <a:t>объектов дорожного сервиса </a:t>
            </a:r>
            <a:r>
              <a:rPr lang="ru-RU" sz="1600" dirty="0" smtClean="0"/>
              <a:t>не </a:t>
            </a:r>
          </a:p>
          <a:p>
            <a:pPr lvl="0"/>
            <a:r>
              <a:rPr lang="ru-RU" sz="1600" dirty="0" smtClean="0"/>
              <a:t>могут </a:t>
            </a:r>
            <a:r>
              <a:rPr lang="ru-RU" sz="1600" dirty="0"/>
              <a:t>быть признаны приемлемыми </a:t>
            </a:r>
            <a:r>
              <a:rPr lang="ru-RU" sz="1600" dirty="0" smtClean="0"/>
              <a:t>для</a:t>
            </a:r>
          </a:p>
          <a:p>
            <a:pPr lvl="0"/>
            <a:r>
              <a:rPr lang="ru-RU" sz="1600" dirty="0" smtClean="0"/>
              <a:t>комфортного </a:t>
            </a:r>
            <a:r>
              <a:rPr lang="ru-RU" sz="1600" dirty="0"/>
              <a:t>использования пользователями </a:t>
            </a:r>
            <a:endParaRPr lang="ru-RU" sz="1600" dirty="0" smtClean="0"/>
          </a:p>
          <a:p>
            <a:pPr lvl="0"/>
            <a:r>
              <a:rPr lang="ru-RU" sz="1600" dirty="0" smtClean="0"/>
              <a:t>автомобильной </a:t>
            </a:r>
            <a:r>
              <a:rPr lang="ru-RU" sz="1600" dirty="0"/>
              <a:t>дороги – несоблюдение </a:t>
            </a:r>
            <a:endParaRPr lang="ru-RU" sz="1600" dirty="0" smtClean="0"/>
          </a:p>
          <a:p>
            <a:pPr lvl="0"/>
            <a:r>
              <a:rPr lang="ru-RU" sz="1600" dirty="0" smtClean="0"/>
              <a:t>санитарных </a:t>
            </a:r>
            <a:r>
              <a:rPr lang="ru-RU" sz="1600" dirty="0"/>
              <a:t>норм, неудовлетворительное </a:t>
            </a:r>
            <a:endParaRPr lang="ru-RU" sz="1600" dirty="0" smtClean="0"/>
          </a:p>
          <a:p>
            <a:pPr lvl="0"/>
            <a:r>
              <a:rPr lang="ru-RU" sz="1600" dirty="0" smtClean="0"/>
              <a:t>состояние территории;</a:t>
            </a:r>
          </a:p>
          <a:p>
            <a:pPr lvl="0"/>
            <a:endParaRPr lang="ru-RU" sz="1600" dirty="0" smtClean="0"/>
          </a:p>
          <a:p>
            <a:pPr lvl="0"/>
            <a:endParaRPr lang="ru-RU" sz="1600" dirty="0" smtClean="0"/>
          </a:p>
          <a:p>
            <a:pPr marL="285750" lvl="0" indent="-285750" algn="r"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Около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40% </a:t>
            </a:r>
            <a:r>
              <a:rPr lang="ru-RU" sz="1600" dirty="0"/>
              <a:t>объектов дорожного сервиса </a:t>
            </a:r>
            <a:endParaRPr lang="ru-RU" sz="1600" dirty="0" smtClean="0"/>
          </a:p>
          <a:p>
            <a:pPr lvl="0" algn="r"/>
            <a:r>
              <a:rPr lang="ru-RU" sz="1600" dirty="0" smtClean="0"/>
              <a:t>не </a:t>
            </a:r>
            <a:r>
              <a:rPr lang="ru-RU" sz="1600" dirty="0"/>
              <a:t>оборудованы парковочными местами;</a:t>
            </a:r>
          </a:p>
          <a:p>
            <a:pPr marL="285750" lvl="0" indent="-285750" algn="r">
              <a:buFont typeface="Wingdings" pitchFamily="2" charset="2"/>
              <a:buChar char="q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Около 30% </a:t>
            </a:r>
            <a:r>
              <a:rPr lang="ru-RU" sz="1600" dirty="0"/>
              <a:t>объектов дорожного сервиса </a:t>
            </a:r>
            <a:endParaRPr lang="ru-RU" sz="1600" dirty="0" smtClean="0"/>
          </a:p>
          <a:p>
            <a:pPr lvl="0" algn="r"/>
            <a:r>
              <a:rPr lang="ru-RU" sz="1600" dirty="0" smtClean="0"/>
              <a:t>не </a:t>
            </a:r>
            <a:r>
              <a:rPr lang="ru-RU" sz="1600" dirty="0"/>
              <a:t>оборудованы туалетами;</a:t>
            </a:r>
          </a:p>
          <a:p>
            <a:pPr marL="285750" lvl="0" indent="-285750" algn="r">
              <a:buFont typeface="Wingdings" pitchFamily="2" charset="2"/>
              <a:buChar char="q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Около 25 % </a:t>
            </a:r>
            <a:r>
              <a:rPr lang="ru-RU" sz="1600" dirty="0"/>
              <a:t>объектов дорожного </a:t>
            </a:r>
            <a:r>
              <a:rPr lang="ru-RU" sz="1600" dirty="0" smtClean="0"/>
              <a:t>сервиса</a:t>
            </a:r>
          </a:p>
          <a:p>
            <a:pPr lvl="0" algn="r"/>
            <a:r>
              <a:rPr lang="ru-RU" sz="1600" dirty="0" smtClean="0"/>
              <a:t>не </a:t>
            </a:r>
            <a:r>
              <a:rPr lang="ru-RU" sz="1600" dirty="0"/>
              <a:t>оборудованы мусоросборниками</a:t>
            </a:r>
            <a:r>
              <a:rPr lang="ru-RU" dirty="0" smtClean="0"/>
              <a:t>.</a:t>
            </a:r>
          </a:p>
          <a:p>
            <a:pPr lvl="0" algn="r"/>
            <a:endParaRPr lang="ru-RU" dirty="0"/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FF0000"/>
                </a:solidFill>
              </a:rPr>
              <a:t>Недостаточно </a:t>
            </a:r>
            <a:r>
              <a:rPr lang="ru-RU" sz="1600" dirty="0">
                <a:solidFill>
                  <a:srgbClr val="FF0000"/>
                </a:solidFill>
              </a:rPr>
              <a:t>развит дорожный сервис для грузового </a:t>
            </a:r>
            <a:r>
              <a:rPr lang="ru-RU" sz="1600" dirty="0" smtClean="0">
                <a:solidFill>
                  <a:srgbClr val="FF0000"/>
                </a:solidFill>
              </a:rPr>
              <a:t>транспорта;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FF0000"/>
                </a:solidFill>
              </a:rPr>
              <a:t>Отсутствует </a:t>
            </a:r>
            <a:r>
              <a:rPr lang="ru-RU" sz="1600" dirty="0">
                <a:solidFill>
                  <a:srgbClr val="FF0000"/>
                </a:solidFill>
              </a:rPr>
              <a:t>сервис для туристов</a:t>
            </a:r>
            <a:r>
              <a:rPr lang="ru-RU" sz="1600" dirty="0"/>
              <a:t>, путешествующих по дорогам на  автомобилях-</a:t>
            </a:r>
            <a:r>
              <a:rPr lang="ru-RU" sz="1600" dirty="0" err="1"/>
              <a:t>кемперах</a:t>
            </a:r>
            <a:r>
              <a:rPr lang="ru-RU" sz="1600" dirty="0"/>
              <a:t>.</a:t>
            </a:r>
          </a:p>
        </p:txBody>
      </p:sp>
      <p:pic>
        <p:nvPicPr>
          <p:cNvPr id="5" name="Picture 5" descr="C:\Users\user\Pictures\M-1\16\0x1c3d7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942933"/>
            <a:ext cx="3251740" cy="156846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8" descr="C:\Users\user\Pictures\М-4\18 мая Воронеж-Ростов\DSC_0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11395"/>
            <a:ext cx="3456384" cy="17365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195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856"/>
            <a:ext cx="8628063" cy="990600"/>
          </a:xfrm>
        </p:spPr>
        <p:txBody>
          <a:bodyPr/>
          <a:lstStyle/>
          <a:p>
            <a:r>
              <a:rPr lang="ru-RU" sz="1800" i="1" dirty="0">
                <a:solidFill>
                  <a:schemeClr val="tx1"/>
                </a:solidFill>
                <a:latin typeface="Antique Olive" pitchFamily="34" charset="0"/>
              </a:rPr>
              <a:t>Объекты дорожного сервиса на автомобильных дорогах Государственной компании:</a:t>
            </a:r>
            <a:r>
              <a:rPr lang="ru-RU" i="1" dirty="0">
                <a:solidFill>
                  <a:schemeClr val="tx1"/>
                </a:solidFill>
              </a:rPr>
              <a:t/>
            </a:r>
            <a:br>
              <a:rPr lang="ru-RU" i="1" dirty="0">
                <a:solidFill>
                  <a:schemeClr val="tx1"/>
                </a:solidFill>
              </a:rPr>
            </a:b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21757297"/>
              </p:ext>
            </p:extLst>
          </p:nvPr>
        </p:nvGraphicFramePr>
        <p:xfrm>
          <a:off x="395536" y="1556792"/>
          <a:ext cx="858177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76470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 автомобильных дорогах Государственной компании расположено </a:t>
            </a:r>
          </a:p>
          <a:p>
            <a:pPr algn="ctr"/>
            <a:r>
              <a:rPr lang="ru-RU" b="1" dirty="0" smtClean="0"/>
              <a:t>1607 </a:t>
            </a:r>
            <a:r>
              <a:rPr lang="ru-RU" b="1" dirty="0"/>
              <a:t>объектов дорожного сервиса</a:t>
            </a:r>
          </a:p>
        </p:txBody>
      </p:sp>
    </p:spTree>
    <p:extLst>
      <p:ext uri="{BB962C8B-B14F-4D97-AF65-F5344CB8AC3E}">
        <p14:creationId xmlns:p14="http://schemas.microsoft.com/office/powerpoint/2010/main" val="53903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16632"/>
            <a:ext cx="6336952" cy="90872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342900" indent="-342900" algn="l">
              <a:spcAft>
                <a:spcPts val="18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     </a:t>
            </a:r>
            <a:r>
              <a:rPr lang="ru-RU" sz="18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Разработка концепции развития дорожного сервиса вдоль сети автомобильных дорог Государственной компании</a:t>
            </a: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1313" y="265113"/>
            <a:ext cx="22860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39552" y="908720"/>
            <a:ext cx="604867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Номер слайда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19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24744"/>
            <a:ext cx="86537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На Экспертном совете по вопросам развития дорожного сервиса принято решение о разработке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«Концепции развития </a:t>
            </a:r>
            <a:r>
              <a:rPr lang="ru-RU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объектов дорожного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сервиса, в том числе в в </a:t>
            </a:r>
            <a:r>
              <a:rPr lang="ru-RU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составе многофункциональных зон в полосах отвода и придорожных полосах автомобильных дорог Государственной компании «Российские автомобильные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дороги».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рамках указанной Концепции выработаны основные принципы и подходы:</a:t>
            </a:r>
          </a:p>
          <a:p>
            <a:pPr algn="just"/>
            <a:endParaRPr lang="ru-RU" sz="12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принципы предлагаемого концептуального подхода: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централизованное </a:t>
            </a:r>
            <a:r>
              <a:rPr lang="ru-RU" sz="1200" dirty="0"/>
              <a:t>планирование размещения новых ОДС при широком привлечении бизнес-сообщества;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создание </a:t>
            </a:r>
            <a:r>
              <a:rPr lang="ru-RU" sz="1200" dirty="0"/>
              <a:t>новых ОДС на дорогах Государственной компании и федеральных автомобильных дорогах первой категории только в формате МФЗ;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использовать </a:t>
            </a:r>
            <a:r>
              <a:rPr lang="ru-RU" sz="1200" dirty="0"/>
              <a:t>в качестве приоритетного подхода совместное проектирование и строительство МФЗ и автомобильных дорог при новом строительстве и при реконструкции с участием государственного финансирования;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включение </a:t>
            </a:r>
            <a:r>
              <a:rPr lang="ru-RU" sz="1200" dirty="0"/>
              <a:t>вновь запланированных МФЗ в состав автомобильной дороги с возможностью изъятия земельных участков под МФЗ для государственных нужд;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 </a:t>
            </a:r>
            <a:r>
              <a:rPr lang="ru-RU" sz="1200" dirty="0"/>
              <a:t>контроль качества оказываемых услуг на существующих ОДС с сочетанием рыночных и административных способов воздействия на владельцев;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вовлечение </a:t>
            </a:r>
            <a:r>
              <a:rPr lang="ru-RU" sz="1200" dirty="0"/>
              <a:t>пользователей в вопросы планирования размещения и оценки качества услуг ОДС</a:t>
            </a:r>
          </a:p>
          <a:p>
            <a:pPr algn="just"/>
            <a:r>
              <a:rPr lang="ru-RU" sz="1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Основное содержание предлагаемого подхода: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МФЗ </a:t>
            </a:r>
            <a:r>
              <a:rPr lang="ru-RU" sz="1200" dirty="0"/>
              <a:t>строятся одновременно со строительством новой или реконструкцией существующей дороги;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может </a:t>
            </a:r>
            <a:r>
              <a:rPr lang="ru-RU" sz="1200" dirty="0"/>
              <a:t>применяться реконструкция участка дороги специально для строительства МФЗ;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частные </a:t>
            </a:r>
            <a:r>
              <a:rPr lang="ru-RU" sz="1200" dirty="0"/>
              <a:t>инвесторы привлекаются на разных стадиях проекта и в различных форматах: от концессии МФЗ до аренды отдельных объектов в рамках МФЗ;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максимальное </a:t>
            </a:r>
            <a:r>
              <a:rPr lang="ru-RU" sz="1200" dirty="0"/>
              <a:t>расширение круга потенциальных партнеров на стороне бизнеса, с вовлечением малого и среднего предпринимательства (через аренду и коммерческую концессию отдельных объектом МФЗ);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возможность </a:t>
            </a:r>
            <a:r>
              <a:rPr lang="ru-RU" sz="1200" dirty="0"/>
              <a:t>применения концессионной схемы на всех федеральных автомобильных дорогах, а не только на автомобильных дорогах Государственной компании; Государственная компания при этом может выступать в качестве </a:t>
            </a:r>
            <a:r>
              <a:rPr lang="ru-RU" sz="1200" dirty="0" err="1"/>
              <a:t>концедента</a:t>
            </a:r>
            <a:r>
              <a:rPr lang="ru-RU" sz="1200" dirty="0"/>
              <a:t> для этих проектов, с учетом наличия уникального опыта использования концессионной схемы в дорожной сфере.</a:t>
            </a:r>
          </a:p>
        </p:txBody>
      </p:sp>
    </p:spTree>
    <p:extLst>
      <p:ext uri="{BB962C8B-B14F-4D97-AF65-F5344CB8AC3E}">
        <p14:creationId xmlns:p14="http://schemas.microsoft.com/office/powerpoint/2010/main" val="649605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19672" y="2583200"/>
            <a:ext cx="5688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6F3505"/>
                </a:solidFill>
                <a:latin typeface="+mn-lt"/>
                <a:cs typeface="+mn-cs"/>
              </a:rPr>
              <a:t>Спасибо за внимание!</a:t>
            </a:r>
          </a:p>
        </p:txBody>
      </p:sp>
      <p:pic>
        <p:nvPicPr>
          <p:cNvPr id="5" name="Рисунок 14" descr="папк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229200"/>
            <a:ext cx="5221638" cy="116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643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900" y="66975"/>
            <a:ext cx="1860995" cy="434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504" y="6220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cs typeface="Times New Roman"/>
              </a:rPr>
              <a:t>Сеть автомагистралей и </a:t>
            </a:r>
          </a:p>
          <a:p>
            <a:r>
              <a:rPr lang="ru-RU" sz="1600" b="1" dirty="0">
                <a:cs typeface="Times New Roman"/>
              </a:rPr>
              <a:t>скоростных автомобильных дорог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7200900" y="3255169"/>
            <a:ext cx="159544" cy="152400"/>
          </a:xfrm>
          <a:custGeom>
            <a:avLst/>
            <a:gdLst>
              <a:gd name="connsiteX0" fmla="*/ 159544 w 159544"/>
              <a:gd name="connsiteY0" fmla="*/ 152400 h 152400"/>
              <a:gd name="connsiteX1" fmla="*/ 107156 w 159544"/>
              <a:gd name="connsiteY1" fmla="*/ 111919 h 152400"/>
              <a:gd name="connsiteX2" fmla="*/ 78581 w 159544"/>
              <a:gd name="connsiteY2" fmla="*/ 73819 h 152400"/>
              <a:gd name="connsiteX3" fmla="*/ 35719 w 159544"/>
              <a:gd name="connsiteY3" fmla="*/ 33337 h 152400"/>
              <a:gd name="connsiteX4" fmla="*/ 0 w 159544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544" h="152400">
                <a:moveTo>
                  <a:pt x="159544" y="152400"/>
                </a:moveTo>
                <a:cubicBezTo>
                  <a:pt x="140097" y="138708"/>
                  <a:pt x="120650" y="125016"/>
                  <a:pt x="107156" y="111919"/>
                </a:cubicBezTo>
                <a:cubicBezTo>
                  <a:pt x="93662" y="98822"/>
                  <a:pt x="90487" y="86916"/>
                  <a:pt x="78581" y="73819"/>
                </a:cubicBezTo>
                <a:cubicBezTo>
                  <a:pt x="66675" y="60722"/>
                  <a:pt x="35719" y="33337"/>
                  <a:pt x="35719" y="33337"/>
                </a:cubicBezTo>
                <a:lnTo>
                  <a:pt x="0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Минус 36"/>
          <p:cNvSpPr/>
          <p:nvPr/>
        </p:nvSpPr>
        <p:spPr>
          <a:xfrm>
            <a:off x="35496" y="3138879"/>
            <a:ext cx="2808312" cy="218113"/>
          </a:xfrm>
          <a:prstGeom prst="mathMinus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62325" y="6435837"/>
            <a:ext cx="675543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07505" y="1644351"/>
            <a:ext cx="9033452" cy="4770745"/>
            <a:chOff x="817814" y="1739452"/>
            <a:chExt cx="8669532" cy="5713587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877" y="1785664"/>
              <a:ext cx="8280920" cy="566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51"/>
            <p:cNvSpPr>
              <a:spLocks noChangeArrowheads="1"/>
            </p:cNvSpPr>
            <p:nvPr/>
          </p:nvSpPr>
          <p:spPr bwMode="auto">
            <a:xfrm>
              <a:off x="1957042" y="3827684"/>
              <a:ext cx="933916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Брянск </a:t>
              </a:r>
            </a:p>
          </p:txBody>
        </p:sp>
        <p:sp>
          <p:nvSpPr>
            <p:cNvPr id="20" name="Прямоугольник 52"/>
            <p:cNvSpPr>
              <a:spLocks noChangeArrowheads="1"/>
            </p:cNvSpPr>
            <p:nvPr/>
          </p:nvSpPr>
          <p:spPr bwMode="auto">
            <a:xfrm>
              <a:off x="3032048" y="2315516"/>
              <a:ext cx="1275372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 Санкт-Петербург </a:t>
              </a:r>
            </a:p>
          </p:txBody>
        </p:sp>
        <p:sp>
          <p:nvSpPr>
            <p:cNvPr id="21" name="Прямоугольник 54"/>
            <p:cNvSpPr>
              <a:spLocks noChangeArrowheads="1"/>
            </p:cNvSpPr>
            <p:nvPr/>
          </p:nvSpPr>
          <p:spPr bwMode="auto">
            <a:xfrm>
              <a:off x="2739386" y="3596416"/>
              <a:ext cx="822775" cy="294882"/>
            </a:xfrm>
            <a:prstGeom prst="rect">
              <a:avLst/>
            </a:prstGeom>
            <a:extLst/>
          </p:spPr>
          <p:txBody>
            <a:bodyPr wrap="none">
              <a:spAutoFit/>
            </a:bodyPr>
            <a:lstStyle/>
            <a:p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МОСКВА</a:t>
              </a:r>
            </a:p>
          </p:txBody>
        </p:sp>
        <p:sp>
          <p:nvSpPr>
            <p:cNvPr id="22" name="Прямоугольник 55"/>
            <p:cNvSpPr>
              <a:spLocks noChangeArrowheads="1"/>
            </p:cNvSpPr>
            <p:nvPr/>
          </p:nvSpPr>
          <p:spPr bwMode="auto">
            <a:xfrm>
              <a:off x="7770942" y="6203020"/>
              <a:ext cx="495214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Омск</a:t>
              </a:r>
            </a:p>
          </p:txBody>
        </p:sp>
        <p:sp>
          <p:nvSpPr>
            <p:cNvPr id="23" name="Прямоугольник 59"/>
            <p:cNvSpPr>
              <a:spLocks noChangeArrowheads="1"/>
            </p:cNvSpPr>
            <p:nvPr/>
          </p:nvSpPr>
          <p:spPr bwMode="auto">
            <a:xfrm>
              <a:off x="3051566" y="3437447"/>
              <a:ext cx="544525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Тверь</a:t>
              </a:r>
            </a:p>
          </p:txBody>
        </p:sp>
        <p:sp>
          <p:nvSpPr>
            <p:cNvPr id="24" name="Прямоугольник 60"/>
            <p:cNvSpPr>
              <a:spLocks noChangeArrowheads="1"/>
            </p:cNvSpPr>
            <p:nvPr/>
          </p:nvSpPr>
          <p:spPr bwMode="auto">
            <a:xfrm>
              <a:off x="3260949" y="4294324"/>
              <a:ext cx="796359" cy="442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Нижний</a:t>
              </a:r>
            </a:p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Новгород </a:t>
              </a:r>
            </a:p>
          </p:txBody>
        </p:sp>
        <p:sp>
          <p:nvSpPr>
            <p:cNvPr id="25" name="Прямоугольник 61"/>
            <p:cNvSpPr>
              <a:spLocks noChangeArrowheads="1"/>
            </p:cNvSpPr>
            <p:nvPr/>
          </p:nvSpPr>
          <p:spPr bwMode="auto">
            <a:xfrm>
              <a:off x="2217823" y="2636792"/>
              <a:ext cx="755854" cy="442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Великий</a:t>
              </a:r>
            </a:p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Новгород</a:t>
              </a:r>
            </a:p>
          </p:txBody>
        </p:sp>
        <p:sp>
          <p:nvSpPr>
            <p:cNvPr id="26" name="Прямоугольник 67"/>
            <p:cNvSpPr>
              <a:spLocks noChangeArrowheads="1"/>
            </p:cNvSpPr>
            <p:nvPr/>
          </p:nvSpPr>
          <p:spPr bwMode="auto">
            <a:xfrm>
              <a:off x="6889564" y="5339852"/>
              <a:ext cx="657234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Тюмень</a:t>
              </a:r>
            </a:p>
          </p:txBody>
        </p:sp>
        <p:sp>
          <p:nvSpPr>
            <p:cNvPr id="32" name="Прямоугольник 68"/>
            <p:cNvSpPr>
              <a:spLocks noChangeArrowheads="1"/>
            </p:cNvSpPr>
            <p:nvPr/>
          </p:nvSpPr>
          <p:spPr bwMode="auto">
            <a:xfrm>
              <a:off x="5781836" y="5093631"/>
              <a:ext cx="1002405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Екатеринбург</a:t>
              </a:r>
            </a:p>
          </p:txBody>
        </p:sp>
        <p:sp>
          <p:nvSpPr>
            <p:cNvPr id="33" name="Прямоугольник 77"/>
            <p:cNvSpPr>
              <a:spLocks noChangeArrowheads="1"/>
            </p:cNvSpPr>
            <p:nvPr/>
          </p:nvSpPr>
          <p:spPr bwMode="auto">
            <a:xfrm>
              <a:off x="1772049" y="5627885"/>
              <a:ext cx="1157380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Ростов-на-Дону </a:t>
              </a:r>
            </a:p>
          </p:txBody>
        </p:sp>
        <p:sp>
          <p:nvSpPr>
            <p:cNvPr id="34" name="Прямоугольник 79"/>
            <p:cNvSpPr>
              <a:spLocks noChangeArrowheads="1"/>
            </p:cNvSpPr>
            <p:nvPr/>
          </p:nvSpPr>
          <p:spPr bwMode="auto">
            <a:xfrm>
              <a:off x="4940401" y="6131939"/>
              <a:ext cx="759376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Оренбург</a:t>
              </a:r>
            </a:p>
          </p:txBody>
        </p:sp>
        <p:sp>
          <p:nvSpPr>
            <p:cNvPr id="35" name="Прямоугольник 84"/>
            <p:cNvSpPr>
              <a:spLocks noChangeArrowheads="1"/>
            </p:cNvSpPr>
            <p:nvPr/>
          </p:nvSpPr>
          <p:spPr bwMode="auto">
            <a:xfrm>
              <a:off x="5732489" y="5885719"/>
              <a:ext cx="824536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Челябинск</a:t>
              </a:r>
            </a:p>
          </p:txBody>
        </p:sp>
        <p:sp>
          <p:nvSpPr>
            <p:cNvPr id="36" name="Прямоугольник 87"/>
            <p:cNvSpPr>
              <a:spLocks noChangeArrowheads="1"/>
            </p:cNvSpPr>
            <p:nvPr/>
          </p:nvSpPr>
          <p:spPr bwMode="auto">
            <a:xfrm>
              <a:off x="3319851" y="5237648"/>
              <a:ext cx="678367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Саратов</a:t>
              </a:r>
            </a:p>
          </p:txBody>
        </p:sp>
        <p:sp>
          <p:nvSpPr>
            <p:cNvPr id="38" name="Прямоугольник 88"/>
            <p:cNvSpPr>
              <a:spLocks noChangeArrowheads="1"/>
            </p:cNvSpPr>
            <p:nvPr/>
          </p:nvSpPr>
          <p:spPr bwMode="auto">
            <a:xfrm>
              <a:off x="2897760" y="6071685"/>
              <a:ext cx="798120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Волгоград</a:t>
              </a:r>
            </a:p>
          </p:txBody>
        </p:sp>
        <p:sp>
          <p:nvSpPr>
            <p:cNvPr id="39" name="Прямоугольник 91"/>
            <p:cNvSpPr>
              <a:spLocks noChangeArrowheads="1"/>
            </p:cNvSpPr>
            <p:nvPr/>
          </p:nvSpPr>
          <p:spPr bwMode="auto">
            <a:xfrm>
              <a:off x="1267993" y="5987924"/>
              <a:ext cx="1014733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Новороссийск</a:t>
              </a:r>
            </a:p>
          </p:txBody>
        </p:sp>
        <p:sp>
          <p:nvSpPr>
            <p:cNvPr id="40" name="Прямоугольник 92"/>
            <p:cNvSpPr>
              <a:spLocks noChangeArrowheads="1"/>
            </p:cNvSpPr>
            <p:nvPr/>
          </p:nvSpPr>
          <p:spPr bwMode="auto">
            <a:xfrm>
              <a:off x="817814" y="5555876"/>
              <a:ext cx="1039388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Порт «Кавказ </a:t>
              </a:r>
            </a:p>
          </p:txBody>
        </p:sp>
        <p:sp>
          <p:nvSpPr>
            <p:cNvPr id="41" name="Прямоугольник 100"/>
            <p:cNvSpPr>
              <a:spLocks noChangeArrowheads="1"/>
            </p:cNvSpPr>
            <p:nvPr/>
          </p:nvSpPr>
          <p:spPr bwMode="auto">
            <a:xfrm>
              <a:off x="2739386" y="4547764"/>
              <a:ext cx="482888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Елец</a:t>
              </a:r>
            </a:p>
          </p:txBody>
        </p:sp>
        <p:sp>
          <p:nvSpPr>
            <p:cNvPr id="42" name="Прямоугольник 102"/>
            <p:cNvSpPr>
              <a:spLocks noChangeArrowheads="1"/>
            </p:cNvSpPr>
            <p:nvPr/>
          </p:nvSpPr>
          <p:spPr bwMode="auto">
            <a:xfrm>
              <a:off x="1916065" y="4877606"/>
              <a:ext cx="717111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Воронеж</a:t>
              </a:r>
            </a:p>
          </p:txBody>
        </p:sp>
        <p:sp>
          <p:nvSpPr>
            <p:cNvPr id="43" name="Прямоугольник 104"/>
            <p:cNvSpPr>
              <a:spLocks noChangeArrowheads="1"/>
            </p:cNvSpPr>
            <p:nvPr/>
          </p:nvSpPr>
          <p:spPr bwMode="auto">
            <a:xfrm>
              <a:off x="2204097" y="3251620"/>
              <a:ext cx="759376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Смоленск</a:t>
              </a:r>
            </a:p>
          </p:txBody>
        </p:sp>
        <p:sp>
          <p:nvSpPr>
            <p:cNvPr id="44" name="Прямоугольник 105"/>
            <p:cNvSpPr>
              <a:spLocks noChangeArrowheads="1"/>
            </p:cNvSpPr>
            <p:nvPr/>
          </p:nvSpPr>
          <p:spPr bwMode="auto">
            <a:xfrm>
              <a:off x="1556025" y="6245759"/>
              <a:ext cx="863281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Краснодар </a:t>
              </a:r>
            </a:p>
          </p:txBody>
        </p:sp>
        <p:sp>
          <p:nvSpPr>
            <p:cNvPr id="45" name="Прямоугольник 107"/>
            <p:cNvSpPr>
              <a:spLocks noChangeArrowheads="1"/>
            </p:cNvSpPr>
            <p:nvPr/>
          </p:nvSpPr>
          <p:spPr bwMode="auto">
            <a:xfrm>
              <a:off x="3434803" y="3827684"/>
              <a:ext cx="780509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Владимир</a:t>
              </a:r>
            </a:p>
          </p:txBody>
        </p:sp>
        <p:sp>
          <p:nvSpPr>
            <p:cNvPr id="46" name="Прямоугольник 110"/>
            <p:cNvSpPr>
              <a:spLocks noChangeArrowheads="1"/>
            </p:cNvSpPr>
            <p:nvPr/>
          </p:nvSpPr>
          <p:spPr bwMode="auto">
            <a:xfrm>
              <a:off x="4348572" y="4547764"/>
              <a:ext cx="606163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Казань</a:t>
              </a:r>
            </a:p>
          </p:txBody>
        </p:sp>
        <p:sp>
          <p:nvSpPr>
            <p:cNvPr id="47" name="TextBox 4"/>
            <p:cNvSpPr txBox="1">
              <a:spLocks noChangeArrowheads="1"/>
            </p:cNvSpPr>
            <p:nvPr/>
          </p:nvSpPr>
          <p:spPr bwMode="auto">
            <a:xfrm>
              <a:off x="1192844" y="3173849"/>
              <a:ext cx="856237" cy="31331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dirty="0"/>
                <a:t>Беларусь</a:t>
              </a:r>
            </a:p>
          </p:txBody>
        </p:sp>
        <p:sp>
          <p:nvSpPr>
            <p:cNvPr id="48" name="TextBox 47"/>
            <p:cNvSpPr txBox="1">
              <a:spLocks noChangeArrowheads="1"/>
            </p:cNvSpPr>
            <p:nvPr/>
          </p:nvSpPr>
          <p:spPr bwMode="auto">
            <a:xfrm>
              <a:off x="1412009" y="5051820"/>
              <a:ext cx="794598" cy="31331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dirty="0"/>
                <a:t>Украина</a:t>
              </a:r>
            </a:p>
          </p:txBody>
        </p:sp>
        <p:sp>
          <p:nvSpPr>
            <p:cNvPr id="49" name="TextBox 48"/>
            <p:cNvSpPr txBox="1">
              <a:spLocks noChangeArrowheads="1"/>
            </p:cNvSpPr>
            <p:nvPr/>
          </p:nvSpPr>
          <p:spPr bwMode="auto">
            <a:xfrm>
              <a:off x="5012486" y="6999420"/>
              <a:ext cx="854474" cy="29488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sz="1000" dirty="0"/>
                <a:t>Казахстан</a:t>
              </a:r>
            </a:p>
          </p:txBody>
        </p:sp>
        <p:sp>
          <p:nvSpPr>
            <p:cNvPr id="50" name="Прямоугольник 91"/>
            <p:cNvSpPr>
              <a:spLocks noChangeArrowheads="1"/>
            </p:cNvSpPr>
            <p:nvPr/>
          </p:nvSpPr>
          <p:spPr bwMode="auto">
            <a:xfrm>
              <a:off x="1412009" y="6533791"/>
              <a:ext cx="488170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Сочи</a:t>
              </a:r>
            </a:p>
          </p:txBody>
        </p:sp>
        <p:sp>
          <p:nvSpPr>
            <p:cNvPr id="51" name="TextBox 4"/>
            <p:cNvSpPr txBox="1">
              <a:spLocks noChangeArrowheads="1"/>
            </p:cNvSpPr>
            <p:nvPr/>
          </p:nvSpPr>
          <p:spPr bwMode="auto">
            <a:xfrm>
              <a:off x="1578605" y="2243507"/>
              <a:ext cx="711827" cy="31331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dirty="0"/>
                <a:t>Латвия</a:t>
              </a:r>
            </a:p>
          </p:txBody>
        </p:sp>
        <p:sp>
          <p:nvSpPr>
            <p:cNvPr id="52" name="TextBox 4"/>
            <p:cNvSpPr txBox="1">
              <a:spLocks noChangeArrowheads="1"/>
            </p:cNvSpPr>
            <p:nvPr/>
          </p:nvSpPr>
          <p:spPr bwMode="auto">
            <a:xfrm>
              <a:off x="2621474" y="1739452"/>
              <a:ext cx="1005927" cy="31331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dirty="0"/>
                <a:t>Финляндия</a:t>
              </a:r>
            </a:p>
          </p:txBody>
        </p:sp>
        <p:sp>
          <p:nvSpPr>
            <p:cNvPr id="53" name="Овал 52"/>
            <p:cNvSpPr/>
            <p:nvPr/>
          </p:nvSpPr>
          <p:spPr bwMode="auto">
            <a:xfrm>
              <a:off x="1957042" y="3362217"/>
              <a:ext cx="236140" cy="234198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ru-RU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  <p:sp>
          <p:nvSpPr>
            <p:cNvPr id="54" name="Овал 53"/>
            <p:cNvSpPr/>
            <p:nvPr/>
          </p:nvSpPr>
          <p:spPr bwMode="auto">
            <a:xfrm>
              <a:off x="3111735" y="2881549"/>
              <a:ext cx="236140" cy="234198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5" name="Овал 54"/>
            <p:cNvSpPr/>
            <p:nvPr/>
          </p:nvSpPr>
          <p:spPr bwMode="auto">
            <a:xfrm>
              <a:off x="1839918" y="4322397"/>
              <a:ext cx="236140" cy="234198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Овал 55"/>
            <p:cNvSpPr/>
            <p:nvPr/>
          </p:nvSpPr>
          <p:spPr bwMode="auto">
            <a:xfrm>
              <a:off x="2167667" y="5318728"/>
              <a:ext cx="236140" cy="234198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7" name="Овал 56"/>
            <p:cNvSpPr/>
            <p:nvPr/>
          </p:nvSpPr>
          <p:spPr bwMode="auto">
            <a:xfrm>
              <a:off x="3090203" y="4148173"/>
              <a:ext cx="236140" cy="234198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5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8" name="TextBox 4"/>
            <p:cNvSpPr txBox="1">
              <a:spLocks noChangeArrowheads="1"/>
            </p:cNvSpPr>
            <p:nvPr/>
          </p:nvSpPr>
          <p:spPr bwMode="auto">
            <a:xfrm>
              <a:off x="2095358" y="2113360"/>
              <a:ext cx="782270" cy="31331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dirty="0"/>
                <a:t>Эстония</a:t>
              </a:r>
            </a:p>
          </p:txBody>
        </p:sp>
        <p:sp>
          <p:nvSpPr>
            <p:cNvPr id="59" name="Прямоугольник 68"/>
            <p:cNvSpPr>
              <a:spLocks noChangeArrowheads="1"/>
            </p:cNvSpPr>
            <p:nvPr/>
          </p:nvSpPr>
          <p:spPr bwMode="auto">
            <a:xfrm>
              <a:off x="6195743" y="1930221"/>
              <a:ext cx="3291603" cy="1353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3079" tIns="41539" rIns="83079" bIns="41539">
              <a:spAutoFit/>
            </a:bodyPr>
            <a:lstStyle/>
            <a:p>
              <a:pPr defTabSz="754126">
                <a:spcAft>
                  <a:spcPts val="250"/>
                </a:spcAft>
              </a:pPr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Автомагистрали и скоростные автодороги, переданные в доверительное управление  ГК «Автодор», а также строящиеся, ввод в эксплуатацию до 2020 года</a:t>
              </a:r>
            </a:p>
            <a:p>
              <a:pPr defTabSz="754126">
                <a:spcAft>
                  <a:spcPts val="250"/>
                </a:spcAft>
              </a:pPr>
              <a:endPara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pPr defTabSz="754126">
                <a:spcAft>
                  <a:spcPts val="250"/>
                </a:spcAft>
              </a:pPr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Перспективные автомагистрали и скоростные автодороги  к 2030 году</a:t>
              </a:r>
            </a:p>
          </p:txBody>
        </p:sp>
        <p:sp>
          <p:nvSpPr>
            <p:cNvPr id="60" name="Прямоугольник 10"/>
            <p:cNvSpPr>
              <a:spLocks noChangeArrowheads="1"/>
            </p:cNvSpPr>
            <p:nvPr/>
          </p:nvSpPr>
          <p:spPr bwMode="auto">
            <a:xfrm>
              <a:off x="7399310" y="3251620"/>
              <a:ext cx="1800004" cy="2303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М-1 «Беларусь»</a:t>
              </a:r>
            </a:p>
            <a:p>
              <a:endPara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M-3 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«Украина»</a:t>
              </a:r>
            </a:p>
            <a:p>
              <a:endPara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endParaRPr lang="ru-RU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M-4 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«Дон»</a:t>
              </a:r>
            </a:p>
            <a:p>
              <a:endParaRPr lang="ru-RU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M-11 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«Москва -               Санкт-Петербург»</a:t>
              </a:r>
            </a:p>
            <a:p>
              <a:endPara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ЦКАД</a:t>
              </a:r>
            </a:p>
            <a:p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1" name="Овал 60"/>
            <p:cNvSpPr/>
            <p:nvPr/>
          </p:nvSpPr>
          <p:spPr bwMode="auto">
            <a:xfrm>
              <a:off x="7111228" y="3292842"/>
              <a:ext cx="214902" cy="213134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ru-RU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  <p:sp>
          <p:nvSpPr>
            <p:cNvPr id="62" name="Овал 61"/>
            <p:cNvSpPr/>
            <p:nvPr/>
          </p:nvSpPr>
          <p:spPr bwMode="auto">
            <a:xfrm>
              <a:off x="7111228" y="4483724"/>
              <a:ext cx="214902" cy="213134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3" name="Овал 62"/>
            <p:cNvSpPr/>
            <p:nvPr/>
          </p:nvSpPr>
          <p:spPr bwMode="auto">
            <a:xfrm>
              <a:off x="7111228" y="3689803"/>
              <a:ext cx="214902" cy="213134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4" name="Овал 63"/>
            <p:cNvSpPr/>
            <p:nvPr/>
          </p:nvSpPr>
          <p:spPr bwMode="auto">
            <a:xfrm>
              <a:off x="7111228" y="4086763"/>
              <a:ext cx="214902" cy="213134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" name="Овал 64"/>
            <p:cNvSpPr/>
            <p:nvPr/>
          </p:nvSpPr>
          <p:spPr bwMode="auto">
            <a:xfrm>
              <a:off x="7111228" y="4880685"/>
              <a:ext cx="214902" cy="213134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5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13570" y="836712"/>
            <a:ext cx="8520795" cy="69775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EB8921"/>
            </a:solidFill>
            <a:prstDash val="solid"/>
          </a:ln>
          <a:effectLst/>
        </p:spPr>
        <p:txBody>
          <a:bodyPr lIns="83068" tIns="41533" rIns="83068" bIns="41533" rtlCol="0" anchor="ctr"/>
          <a:lstStyle>
            <a:defPPr>
              <a:defRPr lang="ru-RU"/>
            </a:defPPr>
            <a:lvl1pPr lvl="0" algn="r">
              <a:defRPr sz="1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Общая протяженность дорог и автомагистралей  составляет 2 700 км (3797 км к 2020 г.) из </a:t>
            </a:r>
          </a:p>
        </p:txBody>
      </p:sp>
    </p:spTree>
    <p:extLst>
      <p:ext uri="{BB962C8B-B14F-4D97-AF65-F5344CB8AC3E}">
        <p14:creationId xmlns:p14="http://schemas.microsoft.com/office/powerpoint/2010/main" val="2401486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88925"/>
            <a:ext cx="8628063" cy="331763"/>
          </a:xfrm>
        </p:spPr>
        <p:txBody>
          <a:bodyPr/>
          <a:lstStyle/>
          <a:p>
            <a:r>
              <a:rPr lang="ru-RU" dirty="0" smtClean="0"/>
              <a:t>Цели Государственной компании: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08720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Одной из целей Государственной компании является - повышение </a:t>
            </a:r>
            <a:r>
              <a:rPr lang="ru-RU" dirty="0">
                <a:solidFill>
                  <a:srgbClr val="002060"/>
                </a:solidFill>
              </a:rPr>
              <a:t>качества услуг, оказываемых пользователям автомобильными </a:t>
            </a:r>
            <a:r>
              <a:rPr lang="ru-RU" dirty="0" smtClean="0">
                <a:solidFill>
                  <a:srgbClr val="002060"/>
                </a:solidFill>
              </a:rPr>
              <a:t>дорогами, развитие </a:t>
            </a:r>
            <a:r>
              <a:rPr lang="ru-RU" dirty="0">
                <a:solidFill>
                  <a:srgbClr val="002060"/>
                </a:solidFill>
              </a:rPr>
              <a:t>объектов дорожного сервиса, размещаемых в границах полос отвода и придорожных полос автомобильных дорог Государственной </a:t>
            </a:r>
            <a:r>
              <a:rPr lang="ru-RU" dirty="0" smtClean="0">
                <a:solidFill>
                  <a:srgbClr val="002060"/>
                </a:solidFill>
              </a:rPr>
              <a:t>компании.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3906212" cy="313961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564904"/>
            <a:ext cx="4032447" cy="313961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553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672" y="44624"/>
            <a:ext cx="8628063" cy="576064"/>
          </a:xfrm>
        </p:spPr>
        <p:txBody>
          <a:bodyPr/>
          <a:lstStyle/>
          <a:p>
            <a:r>
              <a:rPr lang="ru-RU" sz="1800" i="1" dirty="0">
                <a:solidFill>
                  <a:schemeClr val="tx1"/>
                </a:solidFill>
                <a:latin typeface="Antique Olive" pitchFamily="34" charset="0"/>
              </a:rPr>
              <a:t>Многофункциональные зоны дорожного сервиса на </a:t>
            </a:r>
            <a:r>
              <a:rPr lang="ru-RU" sz="1800" i="1" dirty="0" smtClean="0">
                <a:solidFill>
                  <a:schemeClr val="tx1"/>
                </a:solidFill>
                <a:latin typeface="Antique Olive" pitchFamily="34" charset="0"/>
              </a:rPr>
              <a:t/>
            </a:r>
            <a:br>
              <a:rPr lang="ru-RU" sz="1800" i="1" dirty="0" smtClean="0">
                <a:solidFill>
                  <a:schemeClr val="tx1"/>
                </a:solidFill>
                <a:latin typeface="Antique Olive" pitchFamily="34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Antique Olive" pitchFamily="34" charset="0"/>
              </a:rPr>
              <a:t>автомобильных </a:t>
            </a:r>
            <a:r>
              <a:rPr lang="ru-RU" sz="1800" i="1" dirty="0">
                <a:solidFill>
                  <a:schemeClr val="tx1"/>
                </a:solidFill>
                <a:latin typeface="Antique Olive" pitchFamily="34" charset="0"/>
              </a:rPr>
              <a:t>дорогах Государственной компании: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i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723287"/>
            <a:ext cx="8964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Программой </a:t>
            </a:r>
            <a:r>
              <a:rPr lang="ru-RU" dirty="0"/>
              <a:t>деятельности Государственной компании «Российские автомобильные дороги» на долгосрочный период (2010 - </a:t>
            </a:r>
            <a:r>
              <a:rPr lang="ru-RU" dirty="0" smtClean="0"/>
              <a:t>2020 </a:t>
            </a:r>
            <a:r>
              <a:rPr lang="ru-RU" dirty="0"/>
              <a:t>годы</a:t>
            </a:r>
            <a:r>
              <a:rPr lang="ru-RU" dirty="0" smtClean="0"/>
              <a:t>) определено, </a:t>
            </a:r>
            <a:r>
              <a:rPr lang="ru-RU" dirty="0"/>
              <a:t>что автомобильные дороги Государственной компании должны обустраиваться многофункциональными зонами дорожного </a:t>
            </a:r>
            <a:r>
              <a:rPr lang="ru-RU" dirty="0" smtClean="0"/>
              <a:t>сервиса.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	В соответствии с Программой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многофункциональные зоны дорожного сервиса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smtClean="0"/>
              <a:t>‑ </a:t>
            </a:r>
            <a:r>
              <a:rPr lang="ru-RU" b="1" dirty="0" smtClean="0"/>
              <a:t>это зоны комплексного обслуживания пользователей и размещения объектов дорожного сервиса,  обеспечивающие предоставление полного пакета услуг для   пользователей автомобильных дорог, включая услуги по обслуживанию и ремонту автомобилей, питанию, отдыху и прочие услуги.</a:t>
            </a:r>
            <a:endParaRPr lang="ru-RU" b="1" dirty="0"/>
          </a:p>
        </p:txBody>
      </p:sp>
      <p:pic>
        <p:nvPicPr>
          <p:cNvPr id="5" name="Picture 5" descr="N:\Лунёв\Фото и презентации МФЗ\2012-07-04_M4-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29424"/>
            <a:ext cx="8424936" cy="247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42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2D7590-CD39-4111-B565-FAF5855B408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857999"/>
            <a:ext cx="9144000" cy="4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3783" y="98157"/>
            <a:ext cx="1813027" cy="37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8"/>
          <p:cNvSpPr>
            <a:spLocks noGrp="1" noChangeArrowheads="1"/>
          </p:cNvSpPr>
          <p:nvPr>
            <p:ph type="title"/>
          </p:nvPr>
        </p:nvSpPr>
        <p:spPr bwMode="auto">
          <a:xfrm>
            <a:off x="508236" y="441085"/>
            <a:ext cx="7077286" cy="33850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389" tIns="45695" rIns="91389" bIns="45695" rtlCol="0">
            <a:spAutoFit/>
          </a:bodyPr>
          <a:lstStyle/>
          <a:p>
            <a:pPr algn="l" defTabSz="830317" eaLnBrk="0" hangingPunct="0"/>
            <a:r>
              <a:rPr lang="ru-RU" sz="1500" b="1" i="1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sz="1600" b="1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Площадка отдыха                                             </a:t>
            </a:r>
            <a:r>
              <a:rPr lang="ru-RU" sz="1600" b="1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ru-RU" sz="1600" b="1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МФЗ</a:t>
            </a:r>
            <a:endParaRPr lang="ru-RU" sz="16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30" name="Picture 6" descr="К слову, из восьми зон отдыха более менее готовы только две. Туалетные кабинки есть только на них, и они закрыты. На остальных зонах отдыха даже кабинок нет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" y="2906514"/>
            <a:ext cx="2999171" cy="19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Зона отдыха на платной автомагистрали М11 Москва - Санкт-Петербург. На &quot;обходе Волочка&quot; таких зон 8, по 4 в каждую сторону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3" y="803804"/>
            <a:ext cx="3005417" cy="20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 туалет даже говорить не хочется. Туалет это главный признак цивилизации и для меня загадка, почему мы никак не можем отойти от стандарта «дырка в полу»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3" y="4956769"/>
            <a:ext cx="2999171" cy="18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53" y="5144960"/>
            <a:ext cx="5639713" cy="161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53" y="803804"/>
            <a:ext cx="2752873" cy="200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679" y="803803"/>
            <a:ext cx="2761687" cy="199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N:\Лунёв\фото МФЗ\Avtodor-48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679" y="2961128"/>
            <a:ext cx="2761687" cy="204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N:\Лунёв\фото МФЗ\Avtodor-46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53" y="2961129"/>
            <a:ext cx="2752872" cy="204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80514" y="372272"/>
            <a:ext cx="6636661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8"/>
          <p:cNvSpPr>
            <a:spLocks noChangeArrowheads="1"/>
          </p:cNvSpPr>
          <p:nvPr/>
        </p:nvSpPr>
        <p:spPr bwMode="auto">
          <a:xfrm>
            <a:off x="188476" y="0"/>
            <a:ext cx="7515090" cy="371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389" tIns="45695" rIns="91389" bIns="45695" rtlCol="0">
            <a:spAutoFit/>
          </a:bodyPr>
          <a:lstStyle/>
          <a:p>
            <a:pPr defTabSz="830317" eaLnBrk="0" hangingPunct="0"/>
            <a:r>
              <a:rPr lang="ru-RU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Формат придорожного сервиса</a:t>
            </a:r>
          </a:p>
        </p:txBody>
      </p:sp>
    </p:spTree>
    <p:extLst>
      <p:ext uri="{BB962C8B-B14F-4D97-AF65-F5344CB8AC3E}">
        <p14:creationId xmlns:p14="http://schemas.microsoft.com/office/powerpoint/2010/main" val="16646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16632"/>
            <a:ext cx="6336952" cy="90872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marL="342900" indent="-342900" algn="l">
              <a:spcAft>
                <a:spcPts val="180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     </a:t>
            </a:r>
            <a:r>
              <a:rPr lang="ru-RU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Программа создания многофункциональных </a:t>
            </a:r>
            <a:r>
              <a:rPr lang="ru-RU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зон дорожного сервиса</a:t>
            </a:r>
            <a:br>
              <a:rPr lang="ru-RU" sz="2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265113"/>
            <a:ext cx="22860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39552" y="908720"/>
            <a:ext cx="604867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Номер слайда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0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696" y="7325016"/>
            <a:ext cx="9144000" cy="15368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800" dirty="0">
              <a:solidFill>
                <a:srgbClr val="45545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6792"/>
            <a:ext cx="504056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512" y="1412776"/>
            <a:ext cx="3384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Многофункциональная зона дорожного сервиса автомобильных дорог Государственной компании должна включать:</a:t>
            </a:r>
          </a:p>
          <a:p>
            <a:pPr indent="355600" algn="just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отдельные места для стоянки легковых автомобилей, грузовых автомобилей и автобусов;</a:t>
            </a:r>
          </a:p>
          <a:p>
            <a:pPr indent="355600" algn="just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многотопливную заправочную станцию;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туалеты;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зону отдыха водителей и пассажиров со специально отведенными местами для курения;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объекты общественного питания;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магазин;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автомойку;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станцию технического обслуживания;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душевые,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прачечную;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пункт медицинской помощи;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мусоросборники;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телефон.</a:t>
            </a:r>
            <a:endParaRPr lang="ru-RU" sz="12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212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08720"/>
            <a:ext cx="849694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1400" dirty="0" smtClean="0"/>
              <a:t>Государственной </a:t>
            </a:r>
            <a:r>
              <a:rPr lang="ru-RU" sz="1400" dirty="0"/>
              <a:t>компанией разработан Регламент размещения многофункциональных зон дорожного сервиса на автомобильных дорогах Государственной компании </a:t>
            </a:r>
            <a:r>
              <a:rPr lang="ru-RU" sz="1400" dirty="0" smtClean="0"/>
              <a:t>«Автодор» который </a:t>
            </a:r>
            <a:r>
              <a:rPr lang="ru-RU" sz="1400" dirty="0"/>
              <a:t>включает</a:t>
            </a:r>
            <a:r>
              <a:rPr lang="ru-RU" sz="1400" dirty="0" smtClean="0"/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схемы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размещения многофункциональных зон дорожного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сервиса;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dirty="0"/>
          </a:p>
          <a:p>
            <a:pPr marL="285750" indent="-285750">
              <a:buFont typeface="Wingdings" pitchFamily="2" charset="2"/>
              <a:buChar char="§"/>
            </a:pPr>
            <a:endParaRPr lang="ru-RU" dirty="0" smtClean="0"/>
          </a:p>
          <a:p>
            <a:pPr marL="285750" indent="-285750">
              <a:buFont typeface="Wingdings" pitchFamily="2" charset="2"/>
              <a:buChar char="§"/>
            </a:pPr>
            <a:endParaRPr lang="ru-RU" dirty="0"/>
          </a:p>
          <a:p>
            <a:pPr marL="285750" indent="-285750">
              <a:buFont typeface="Wingdings" pitchFamily="2" charset="2"/>
              <a:buChar char="§"/>
            </a:pPr>
            <a:endParaRPr lang="ru-RU" dirty="0" smtClean="0"/>
          </a:p>
          <a:p>
            <a:pPr marL="285750" indent="-285750">
              <a:buFont typeface="Wingdings" pitchFamily="2" charset="2"/>
              <a:buChar char="§"/>
            </a:pPr>
            <a:endParaRPr lang="ru-RU" dirty="0"/>
          </a:p>
          <a:p>
            <a:pPr marL="285750" indent="-285750">
              <a:buFont typeface="Wingdings" pitchFamily="2" charset="2"/>
              <a:buChar char="§"/>
            </a:pPr>
            <a:endParaRPr lang="ru-RU" dirty="0" smtClean="0"/>
          </a:p>
          <a:p>
            <a:pPr marL="285750" indent="-285750">
              <a:buFont typeface="Wingdings" pitchFamily="2" charset="2"/>
              <a:buChar char="§"/>
            </a:pPr>
            <a:endParaRPr lang="ru-RU" dirty="0"/>
          </a:p>
          <a:p>
            <a:pPr marL="285750" indent="-285750">
              <a:buFont typeface="Wingdings" pitchFamily="2" charset="2"/>
              <a:buChar char="§"/>
            </a:pPr>
            <a:endParaRPr lang="ru-RU" dirty="0" smtClean="0"/>
          </a:p>
          <a:p>
            <a:pPr marL="285750" indent="-285750">
              <a:buFont typeface="Wingdings" pitchFamily="2" charset="2"/>
              <a:buChar char="§"/>
            </a:pPr>
            <a:endParaRPr lang="ru-RU" dirty="0"/>
          </a:p>
          <a:p>
            <a:pPr marL="285750" indent="-285750">
              <a:buFont typeface="Wingdings" pitchFamily="2" charset="2"/>
              <a:buChar char="§"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77948" y="44624"/>
            <a:ext cx="8628063" cy="990600"/>
          </a:xfrm>
        </p:spPr>
        <p:txBody>
          <a:bodyPr/>
          <a:lstStyle/>
          <a:p>
            <a:r>
              <a:rPr lang="ru-RU" sz="1800" i="1" dirty="0">
                <a:solidFill>
                  <a:schemeClr val="tx1"/>
                </a:solidFill>
                <a:latin typeface="Antique Olive" pitchFamily="34" charset="0"/>
              </a:rPr>
              <a:t>Многофункциональные зоны дорожного сервиса на </a:t>
            </a:r>
            <a:br>
              <a:rPr lang="ru-RU" sz="1800" i="1" dirty="0">
                <a:solidFill>
                  <a:schemeClr val="tx1"/>
                </a:solidFill>
                <a:latin typeface="Antique Olive" pitchFamily="34" charset="0"/>
              </a:rPr>
            </a:br>
            <a:r>
              <a:rPr lang="ru-RU" sz="1800" i="1" dirty="0">
                <a:solidFill>
                  <a:schemeClr val="tx1"/>
                </a:solidFill>
                <a:latin typeface="Antique Olive" pitchFamily="34" charset="0"/>
              </a:rPr>
              <a:t>автомобильных дорогах Государственной компании:</a:t>
            </a:r>
            <a:r>
              <a:rPr lang="ru-RU" sz="1800" i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800" i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18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911040"/>
              </p:ext>
            </p:extLst>
          </p:nvPr>
        </p:nvGraphicFramePr>
        <p:xfrm>
          <a:off x="6914688" y="2060848"/>
          <a:ext cx="172819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Acrobat Document" r:id="rId3" imgW="16039954" imgH="41042970" progId="AcroExch.Document.7">
                  <p:embed/>
                </p:oleObj>
              </mc:Choice>
              <mc:Fallback>
                <p:oleObj name="Acrobat Document" r:id="rId3" imgW="16039954" imgH="4104297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14688" y="2060848"/>
                        <a:ext cx="1728192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897817"/>
              </p:ext>
            </p:extLst>
          </p:nvPr>
        </p:nvGraphicFramePr>
        <p:xfrm>
          <a:off x="4932040" y="2060848"/>
          <a:ext cx="187220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Acrobat Document" r:id="rId5" imgW="16039954" imgH="27003240" progId="AcroExch.Document.7">
                  <p:embed/>
                </p:oleObj>
              </mc:Choice>
              <mc:Fallback>
                <p:oleObj name="Acrobat Document" r:id="rId5" imgW="16039954" imgH="270032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2060848"/>
                        <a:ext cx="187220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622394"/>
              </p:ext>
            </p:extLst>
          </p:nvPr>
        </p:nvGraphicFramePr>
        <p:xfrm>
          <a:off x="395536" y="2348880"/>
          <a:ext cx="4464496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Acrobat Document" r:id="rId7" imgW="27003299" imgH="16039890" progId="AcroExch.Document.7">
                  <p:embed/>
                </p:oleObj>
              </mc:Choice>
              <mc:Fallback>
                <p:oleObj name="Acrobat Document" r:id="rId7" imgW="27003299" imgH="1603989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5536" y="2348880"/>
                        <a:ext cx="4464496" cy="3456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8169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836712"/>
            <a:ext cx="842493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Выбор </a:t>
            </a:r>
            <a:r>
              <a:rPr lang="ru-RU" sz="1400" dirty="0"/>
              <a:t>инвестора для создания и </a:t>
            </a:r>
            <a:r>
              <a:rPr lang="ru-RU" sz="1400" dirty="0" smtClean="0"/>
              <a:t>эксплуатации </a:t>
            </a:r>
          </a:p>
          <a:p>
            <a:r>
              <a:rPr lang="ru-RU" sz="1400" dirty="0" smtClean="0"/>
              <a:t>многофункциональной </a:t>
            </a:r>
            <a:r>
              <a:rPr lang="ru-RU" sz="1400" dirty="0"/>
              <a:t>зоны </a:t>
            </a:r>
            <a:r>
              <a:rPr lang="ru-RU" sz="1400" dirty="0" smtClean="0"/>
              <a:t>дорожного </a:t>
            </a:r>
            <a:r>
              <a:rPr lang="ru-RU" sz="1400" dirty="0"/>
              <a:t>сервиса </a:t>
            </a:r>
            <a:endParaRPr lang="ru-RU" sz="1400" dirty="0" smtClean="0"/>
          </a:p>
          <a:p>
            <a:r>
              <a:rPr lang="ru-RU" sz="1400" dirty="0" smtClean="0"/>
              <a:t>осуществляется </a:t>
            </a:r>
            <a:r>
              <a:rPr lang="ru-RU" sz="1400" dirty="0"/>
              <a:t>путем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проведения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открытых </a:t>
            </a:r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аукционов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dirty="0" smtClean="0"/>
              <a:t>В </a:t>
            </a:r>
            <a:r>
              <a:rPr lang="ru-RU" sz="1400" dirty="0"/>
              <a:t>период с 2010 - </a:t>
            </a:r>
            <a:r>
              <a:rPr lang="ru-RU" sz="1400" dirty="0" smtClean="0"/>
              <a:t>2014 </a:t>
            </a:r>
            <a:r>
              <a:rPr lang="ru-RU" sz="1400" dirty="0"/>
              <a:t>гг. </a:t>
            </a:r>
            <a:r>
              <a:rPr lang="ru-RU" sz="1400" dirty="0" smtClean="0"/>
              <a:t>Государственной</a:t>
            </a:r>
          </a:p>
          <a:p>
            <a:r>
              <a:rPr lang="ru-RU" sz="1400" dirty="0" smtClean="0"/>
              <a:t>компанией проведены аукционы, по </a:t>
            </a:r>
          </a:p>
          <a:p>
            <a:r>
              <a:rPr lang="ru-RU" sz="1400" dirty="0" smtClean="0"/>
              <a:t>результатам которых заключено </a:t>
            </a:r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26 </a:t>
            </a:r>
            <a:r>
              <a:rPr lang="ru-RU" sz="1400" dirty="0" smtClean="0"/>
              <a:t>инвестиционных договора на </a:t>
            </a:r>
            <a:r>
              <a:rPr lang="ru-RU" sz="1400" dirty="0"/>
              <a:t>создание </a:t>
            </a:r>
            <a:endParaRPr lang="ru-RU" sz="1400" dirty="0" smtClean="0"/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45 </a:t>
            </a:r>
            <a:r>
              <a:rPr lang="ru-RU" sz="1400" dirty="0" smtClean="0"/>
              <a:t>многофункциональных </a:t>
            </a:r>
            <a:r>
              <a:rPr lang="ru-RU" sz="1400" dirty="0"/>
              <a:t>зон дорожного </a:t>
            </a:r>
            <a:endParaRPr lang="ru-RU" sz="1400" dirty="0" smtClean="0"/>
          </a:p>
          <a:p>
            <a:r>
              <a:rPr lang="ru-RU" sz="1400" dirty="0" smtClean="0"/>
              <a:t>сервиса вдоль автомобильных дорог М-1 «Беларусь» и М-4 «Дон».</a:t>
            </a:r>
            <a:endParaRPr lang="ru-RU" sz="1400" dirty="0"/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77948" y="16808"/>
            <a:ext cx="8628063" cy="990600"/>
          </a:xfrm>
        </p:spPr>
        <p:txBody>
          <a:bodyPr/>
          <a:lstStyle/>
          <a:p>
            <a:r>
              <a:rPr lang="ru-RU" sz="1800" i="1" dirty="0">
                <a:solidFill>
                  <a:schemeClr val="tx1"/>
                </a:solidFill>
                <a:latin typeface="Antique Olive" pitchFamily="34" charset="0"/>
              </a:rPr>
              <a:t>Многофункциональные зоны дорожного сервиса на </a:t>
            </a:r>
            <a:br>
              <a:rPr lang="ru-RU" sz="1800" i="1" dirty="0">
                <a:solidFill>
                  <a:schemeClr val="tx1"/>
                </a:solidFill>
                <a:latin typeface="Antique Olive" pitchFamily="34" charset="0"/>
              </a:rPr>
            </a:br>
            <a:r>
              <a:rPr lang="ru-RU" sz="1800" i="1" dirty="0">
                <a:solidFill>
                  <a:schemeClr val="tx1"/>
                </a:solidFill>
                <a:latin typeface="Antique Olive" pitchFamily="34" charset="0"/>
              </a:rPr>
              <a:t>автомобильных дорогах Государственной компании:</a:t>
            </a:r>
            <a:r>
              <a:rPr lang="ru-RU" sz="1800" i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800" i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1800" dirty="0"/>
          </a:p>
        </p:txBody>
      </p:sp>
      <p:pic>
        <p:nvPicPr>
          <p:cNvPr id="6" name="Рисунок 5" descr="7190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836712"/>
            <a:ext cx="3384376" cy="235968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29812"/>
            <a:ext cx="3457327" cy="259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N:\Лунёв\Фото и презентации МФЗ\2012-07-04_M4-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29812"/>
            <a:ext cx="4968552" cy="259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6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16633"/>
            <a:ext cx="8628063" cy="576064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Экспертный Совет по вопросам развития </a:t>
            </a:r>
            <a:r>
              <a:rPr lang="ru-RU" sz="1800" dirty="0" smtClean="0">
                <a:solidFill>
                  <a:schemeClr val="tx1"/>
                </a:solidFill>
              </a:rPr>
              <a:t>дорожного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сервиса на автомобильных дорогах Государственной компании </a:t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5" y="980728"/>
            <a:ext cx="82809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В целях обеспечения эффективного взаимодействия Государственной компании с деловыми кругами и общественностью создан Экспертный Совет по вопросам развития дорожного сервиса на автомобильных дорогах Государственной компании «Российские автомобильные дороги».</a:t>
            </a:r>
          </a:p>
          <a:p>
            <a:pPr algn="just"/>
            <a:r>
              <a:rPr lang="ru-RU" dirty="0" smtClean="0"/>
              <a:t>	В </a:t>
            </a:r>
            <a:r>
              <a:rPr lang="ru-RU" dirty="0"/>
              <a:t>состав Совета вошли представители федеральных и региональных органов исполнительной власти, общероссийских общественных организаций, экспертного сообщества.</a:t>
            </a:r>
          </a:p>
          <a:p>
            <a:pPr algn="just"/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50930"/>
            <a:ext cx="115212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35288"/>
            <a:ext cx="135255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5" y="3727467"/>
            <a:ext cx="1192708" cy="8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97215"/>
            <a:ext cx="16287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69160"/>
            <a:ext cx="129614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80" y="4941168"/>
            <a:ext cx="1615430" cy="128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92180"/>
            <a:ext cx="1074089" cy="128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8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heme/theme1.xml><?xml version="1.0" encoding="utf-8"?>
<a:theme xmlns:a="http://schemas.openxmlformats.org/drawingml/2006/main" name="2_Оформление по умолчанию">
  <a:themeElements>
    <a:clrScheme name="Автодор">
      <a:dk1>
        <a:srgbClr val="000000"/>
      </a:dk1>
      <a:lt1>
        <a:srgbClr val="FFFFFF"/>
      </a:lt1>
      <a:dk2>
        <a:srgbClr val="6A6768"/>
      </a:dk2>
      <a:lt2>
        <a:srgbClr val="FFFFFF"/>
      </a:lt2>
      <a:accent1>
        <a:srgbClr val="862908"/>
      </a:accent1>
      <a:accent2>
        <a:srgbClr val="AE350A"/>
      </a:accent2>
      <a:accent3>
        <a:srgbClr val="C23B0C"/>
      </a:accent3>
      <a:accent4>
        <a:srgbClr val="D6410E"/>
      </a:accent4>
      <a:accent5>
        <a:srgbClr val="FE4A10"/>
      </a:accent5>
      <a:accent6>
        <a:srgbClr val="F7A082"/>
      </a:accent6>
      <a:hlink>
        <a:srgbClr val="A26C00"/>
      </a:hlink>
      <a:folHlink>
        <a:srgbClr val="7A51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27485</TotalTime>
  <Words>755</Words>
  <Application>Microsoft Office PowerPoint</Application>
  <PresentationFormat>Экран (4:3)</PresentationFormat>
  <Paragraphs>192</Paragraphs>
  <Slides>14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2_Оформление по умолчанию</vt:lpstr>
      <vt:lpstr>Acrobat Document</vt:lpstr>
      <vt:lpstr> «Мониторинг и оценка качества услуг, оказываемых на объектах дорожного сервиса. Определение потребности в строительстве и реконструкции объектов дорожного сервиса, в соответствии с требованиями Государственной компании «Российские автомобильные дороги»</vt:lpstr>
      <vt:lpstr>Презентация PowerPoint</vt:lpstr>
      <vt:lpstr>Цели Государственной компании:</vt:lpstr>
      <vt:lpstr>Многофункциональные зоны дорожного сервиса на  автомобильных дорогах Государственной компании: </vt:lpstr>
      <vt:lpstr>   Площадка отдыха                                                    МФЗ</vt:lpstr>
      <vt:lpstr>     Программа создания многофункциональных зон дорожного сервиса </vt:lpstr>
      <vt:lpstr>Многофункциональные зоны дорожного сервиса на  автомобильных дорогах Государственной компании: </vt:lpstr>
      <vt:lpstr>Многофункциональные зоны дорожного сервиса на  автомобильных дорогах Государственной компании: </vt:lpstr>
      <vt:lpstr>Экспертный Совет по вопросам развития дорожного  сервиса на автомобильных дорогах Государственной компании  </vt:lpstr>
      <vt:lpstr>Мониторинг объектов дорожного сервиса  на автомобильных дорогах Государственной компании: </vt:lpstr>
      <vt:lpstr>Объекты дорожного сервиса на автомобильных  дорогах Государственной компании: </vt:lpstr>
      <vt:lpstr>Объекты дорожного сервиса на автомобильных дорогах Государственной компании: </vt:lpstr>
      <vt:lpstr>     Разработка концепции развития дорожного сервиса вдоль сети автомобильных дорог Государственной компании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Государственная компания «Российские автомобильные дороги»</dc:title>
  <dc:creator>user</dc:creator>
  <cp:lastModifiedBy>Лунев Евгений Николаевич</cp:lastModifiedBy>
  <cp:revision>701</cp:revision>
  <cp:lastPrinted>2013-02-21T05:51:54Z</cp:lastPrinted>
  <dcterms:created xsi:type="dcterms:W3CDTF">2010-06-22T13:44:39Z</dcterms:created>
  <dcterms:modified xsi:type="dcterms:W3CDTF">2015-03-30T15:11:29Z</dcterms:modified>
</cp:coreProperties>
</file>